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CECE"/>
    <a:srgbClr val="0F3F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4EB5EE-651D-4688-8A43-6A0889B4E08F}" type="datetimeFigureOut">
              <a:rPr lang="de-DE" smtClean="0"/>
              <a:t>27.01.2021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F867D-71FC-4C1F-816B-3E8B0E31D9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728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0335-8295-4A7E-80E1-294D7C921838}" type="datetime1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618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A2869-4CA7-48FB-9B4F-2D98718FD340}" type="datetime1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0A6D-98B2-407B-8C83-08D6D1F768B6}" type="datetime1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54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F5E91-3E9B-48EE-A422-60C7196D2A4B}" type="datetime1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29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6831-B9F3-40D6-A5CE-AAEEC278F97A}" type="datetime1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050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EB04B-1F22-4AB7-A9FC-4BB44E384D73}" type="datetime1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65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09A7B-75A5-435D-98CD-6F5A3F72CEBD}" type="datetime1">
              <a:rPr lang="de-DE" smtClean="0"/>
              <a:t>27.01.2021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57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B631-9D6D-486E-83E2-F40BE6C44D4E}" type="datetime1">
              <a:rPr lang="de-DE" smtClean="0"/>
              <a:t>27.01.2021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655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EF457-3443-4372-83A9-189B864BAD87}" type="datetime1">
              <a:rPr lang="de-DE" smtClean="0"/>
              <a:t>27.01.2021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60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CE7A-A8CB-4E10-B147-7A301B067A6B}" type="datetime1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2254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51FB-1991-43FB-8B47-F7EFD8E1C5F5}" type="datetime1">
              <a:rPr lang="de-DE" smtClean="0"/>
              <a:t>27.01.2021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120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0093A-8A56-44B6-BCD3-7858CC132830}" type="datetime1">
              <a:rPr lang="de-DE" smtClean="0"/>
              <a:t>27.01.2021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92C9-3FC6-4990-B43D-5E014F8F42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666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r>
              <a:rPr lang="de-DE" sz="2400" dirty="0"/>
              <a:t>Das Magische Dreieck der Geschäftsmodelle</a:t>
            </a:r>
          </a:p>
        </p:txBody>
      </p:sp>
      <p:sp>
        <p:nvSpPr>
          <p:cNvPr id="37" name="Datumsplatzhalter 3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/>
              <a:t>©mosaiic GmbH 2017</a:t>
            </a:r>
          </a:p>
        </p:txBody>
      </p:sp>
      <p:sp>
        <p:nvSpPr>
          <p:cNvPr id="38" name="Fußzeilenplatzhalt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https://www.mosaiic.de/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1182094" y="6183163"/>
            <a:ext cx="96064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Quelle: Angelehnt an Gassmann, Csik, Frankenberger: Geschäftsmodelle entwickeln: 55 innovative Konzepte mit dem St. Galler Business Model Navigator. München: Hanser, 2013</a:t>
            </a:r>
          </a:p>
        </p:txBody>
      </p:sp>
      <p:sp>
        <p:nvSpPr>
          <p:cNvPr id="3" name="Gleichschenkliges Dreieck 2"/>
          <p:cNvSpPr/>
          <p:nvPr/>
        </p:nvSpPr>
        <p:spPr>
          <a:xfrm>
            <a:off x="3339781" y="1907385"/>
            <a:ext cx="5400000" cy="3600000"/>
          </a:xfrm>
          <a:prstGeom prst="triangl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3058303" y="5065482"/>
            <a:ext cx="771173" cy="720000"/>
            <a:chOff x="3058303" y="4809450"/>
            <a:chExt cx="771173" cy="720000"/>
          </a:xfrm>
        </p:grpSpPr>
        <p:sp>
          <p:nvSpPr>
            <p:cNvPr id="4" name="Ellipse 3"/>
            <p:cNvSpPr/>
            <p:nvPr/>
          </p:nvSpPr>
          <p:spPr>
            <a:xfrm>
              <a:off x="3063240" y="4809450"/>
              <a:ext cx="720000" cy="7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058303" y="5001728"/>
              <a:ext cx="7711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chemeClr val="bg1"/>
                  </a:solidFill>
                </a:rPr>
                <a:t>Wert?</a:t>
              </a:r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8255023" y="5032339"/>
            <a:ext cx="720000" cy="720000"/>
            <a:chOff x="3063240" y="4809450"/>
            <a:chExt cx="720000" cy="720000"/>
          </a:xfrm>
        </p:grpSpPr>
        <p:sp>
          <p:nvSpPr>
            <p:cNvPr id="35" name="Ellipse 34"/>
            <p:cNvSpPr/>
            <p:nvPr/>
          </p:nvSpPr>
          <p:spPr>
            <a:xfrm>
              <a:off x="3063240" y="4809450"/>
              <a:ext cx="720000" cy="7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3107099" y="5001728"/>
              <a:ext cx="673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chemeClr val="bg1"/>
                  </a:solidFill>
                </a:rPr>
                <a:t>Wie?</a:t>
              </a: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5700249" y="1526879"/>
            <a:ext cx="720960" cy="720000"/>
            <a:chOff x="3063240" y="4809450"/>
            <a:chExt cx="720960" cy="720000"/>
          </a:xfrm>
        </p:grpSpPr>
        <p:sp>
          <p:nvSpPr>
            <p:cNvPr id="58" name="Ellipse 57"/>
            <p:cNvSpPr/>
            <p:nvPr/>
          </p:nvSpPr>
          <p:spPr>
            <a:xfrm>
              <a:off x="3063240" y="4809450"/>
              <a:ext cx="720000" cy="7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59" name="Textfeld 58"/>
            <p:cNvSpPr txBox="1"/>
            <p:nvPr/>
          </p:nvSpPr>
          <p:spPr>
            <a:xfrm>
              <a:off x="3085291" y="5001728"/>
              <a:ext cx="6989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chemeClr val="bg1"/>
                  </a:solidFill>
                </a:rPr>
                <a:t>Was?</a:t>
              </a:r>
            </a:p>
          </p:txBody>
        </p:sp>
      </p:grpSp>
      <p:grpSp>
        <p:nvGrpSpPr>
          <p:cNvPr id="60" name="Gruppieren 59"/>
          <p:cNvGrpSpPr/>
          <p:nvPr/>
        </p:nvGrpSpPr>
        <p:grpSpPr>
          <a:xfrm>
            <a:off x="5677053" y="3593328"/>
            <a:ext cx="722827" cy="720000"/>
            <a:chOff x="3063240" y="4809450"/>
            <a:chExt cx="722827" cy="720000"/>
          </a:xfrm>
        </p:grpSpPr>
        <p:sp>
          <p:nvSpPr>
            <p:cNvPr id="61" name="Ellipse 60"/>
            <p:cNvSpPr/>
            <p:nvPr/>
          </p:nvSpPr>
          <p:spPr>
            <a:xfrm>
              <a:off x="3063240" y="4809450"/>
              <a:ext cx="720000" cy="7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3101712" y="5001728"/>
              <a:ext cx="6843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b="1" dirty="0">
                  <a:solidFill>
                    <a:schemeClr val="bg1"/>
                  </a:solidFill>
                </a:rPr>
                <a:t>Wer?</a:t>
              </a:r>
            </a:p>
          </p:txBody>
        </p:sp>
      </p:grpSp>
      <p:cxnSp>
        <p:nvCxnSpPr>
          <p:cNvPr id="9" name="Gerader Verbinder 8"/>
          <p:cNvCxnSpPr>
            <a:stCxn id="3" idx="3"/>
            <a:endCxn id="61" idx="4"/>
          </p:cNvCxnSpPr>
          <p:nvPr/>
        </p:nvCxnSpPr>
        <p:spPr>
          <a:xfrm flipH="1" flipV="1">
            <a:off x="6037053" y="4313328"/>
            <a:ext cx="2728" cy="11940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/>
          <p:cNvCxnSpPr>
            <a:stCxn id="61" idx="6"/>
            <a:endCxn id="3" idx="5"/>
          </p:cNvCxnSpPr>
          <p:nvPr/>
        </p:nvCxnSpPr>
        <p:spPr>
          <a:xfrm flipV="1">
            <a:off x="6397053" y="3707385"/>
            <a:ext cx="992728" cy="245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>
            <a:stCxn id="61" idx="2"/>
            <a:endCxn id="3" idx="1"/>
          </p:cNvCxnSpPr>
          <p:nvPr/>
        </p:nvCxnSpPr>
        <p:spPr>
          <a:xfrm flipH="1" flipV="1">
            <a:off x="4689781" y="3707385"/>
            <a:ext cx="987272" cy="2459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5424228" y="2815899"/>
            <a:ext cx="1231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/>
              <a:t>Nutzen-</a:t>
            </a:r>
            <a:br>
              <a:rPr lang="de-DE" sz="1600" b="1" dirty="0"/>
            </a:br>
            <a:r>
              <a:rPr lang="de-DE" sz="1600" b="1" dirty="0"/>
              <a:t>versprechen</a:t>
            </a:r>
          </a:p>
        </p:txBody>
      </p:sp>
      <p:sp>
        <p:nvSpPr>
          <p:cNvPr id="63" name="Textfeld 62"/>
          <p:cNvSpPr txBox="1"/>
          <p:nvPr/>
        </p:nvSpPr>
        <p:spPr>
          <a:xfrm>
            <a:off x="4405044" y="4437969"/>
            <a:ext cx="10102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/>
              <a:t>Ertrags-</a:t>
            </a:r>
            <a:br>
              <a:rPr lang="de-DE" sz="1600" b="1" dirty="0"/>
            </a:br>
            <a:r>
              <a:rPr lang="de-DE" sz="1600" b="1" dirty="0"/>
              <a:t>mechanik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6388247" y="4361317"/>
            <a:ext cx="12127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b="1" dirty="0"/>
              <a:t>Wert-</a:t>
            </a:r>
            <a:br>
              <a:rPr lang="de-DE" sz="1600" b="1" dirty="0"/>
            </a:br>
            <a:r>
              <a:rPr lang="de-DE" sz="1600" b="1" dirty="0"/>
              <a:t>schöpfungs-</a:t>
            </a:r>
            <a:br>
              <a:rPr lang="de-DE" sz="1600" b="1" dirty="0"/>
            </a:br>
            <a:r>
              <a:rPr lang="de-DE" sz="1600" b="1" dirty="0"/>
              <a:t>kette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5199384" y="5543756"/>
            <a:ext cx="16668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i="1" dirty="0"/>
              <a:t>„Wer sind unsere </a:t>
            </a:r>
            <a:br>
              <a:rPr lang="de-DE" sz="1600" i="1" dirty="0"/>
            </a:br>
            <a:r>
              <a:rPr lang="de-DE" sz="1600" i="1" dirty="0"/>
              <a:t>Zielkunden?“</a:t>
            </a:r>
          </a:p>
        </p:txBody>
      </p:sp>
      <p:sp>
        <p:nvSpPr>
          <p:cNvPr id="65" name="Textfeld 64"/>
          <p:cNvSpPr txBox="1"/>
          <p:nvPr/>
        </p:nvSpPr>
        <p:spPr>
          <a:xfrm>
            <a:off x="2049052" y="4447564"/>
            <a:ext cx="13532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i="1" dirty="0"/>
              <a:t>„Wie erzielen </a:t>
            </a:r>
            <a:br>
              <a:rPr lang="de-DE" sz="1600" i="1" dirty="0"/>
            </a:br>
            <a:r>
              <a:rPr lang="de-DE" sz="1600" i="1" dirty="0"/>
              <a:t>wir Wert?“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8374901" y="4345596"/>
            <a:ext cx="16859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i="1" dirty="0"/>
              <a:t>„Wie stellen wir </a:t>
            </a:r>
            <a:br>
              <a:rPr lang="de-DE" sz="1600" i="1" dirty="0"/>
            </a:br>
            <a:r>
              <a:rPr lang="de-DE" sz="1600" i="1" dirty="0"/>
              <a:t>die Leistung her?“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5228711" y="939569"/>
            <a:ext cx="16129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600" i="1" dirty="0"/>
              <a:t>„Was bieten wir</a:t>
            </a:r>
            <a:br>
              <a:rPr lang="de-DE" sz="1600" i="1" dirty="0"/>
            </a:br>
            <a:r>
              <a:rPr lang="de-DE" sz="1600" i="1" dirty="0"/>
              <a:t>den Kunden an?“</a:t>
            </a:r>
          </a:p>
        </p:txBody>
      </p:sp>
    </p:spTree>
    <p:extLst>
      <p:ext uri="{BB962C8B-B14F-4D97-AF65-F5344CB8AC3E}">
        <p14:creationId xmlns:p14="http://schemas.microsoft.com/office/powerpoint/2010/main" val="2299959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9AC6D9A4D4C1A43B1D37E7E7ABDFA4A" ma:contentTypeVersion="7" ma:contentTypeDescription="Ein neues Dokument erstellen." ma:contentTypeScope="" ma:versionID="079aa46b91b9394975e0eea87699b9dc">
  <xsd:schema xmlns:xsd="http://www.w3.org/2001/XMLSchema" xmlns:xs="http://www.w3.org/2001/XMLSchema" xmlns:p="http://schemas.microsoft.com/office/2006/metadata/properties" xmlns:ns2="50570d2b-be4d-449c-bc26-f038cf1afb2e" targetNamespace="http://schemas.microsoft.com/office/2006/metadata/properties" ma:root="true" ma:fieldsID="fc99ba653dc180b99868895b87bf6d2e" ns2:_="">
    <xsd:import namespace="50570d2b-be4d-449c-bc26-f038cf1afb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70d2b-be4d-449c-bc26-f038cf1af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802987-5EB0-4A3A-BA33-24806DD2F04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50570d2b-be4d-449c-bc26-f038cf1afb2e"/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75A7F9B-729C-4CEA-B733-4373FDE1D0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1FCE66-8DD3-4E89-87C2-9449A7261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70d2b-be4d-449c-bc26-f038cf1afb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Das Magische Dreieck der Geschäftsmodelle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2017-01-24T12:31:26Z</dcterms:created>
  <dcterms:modified xsi:type="dcterms:W3CDTF">2021-01-27T11:21:21Z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0x010100E9AC6D9A4D4C1A43B1D37E7E7ABDFA4A</vt:lpwstr>
  </property>
</Properties>
</file>